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0" r:id="rId2"/>
    <p:sldId id="257" r:id="rId3"/>
    <p:sldId id="294" r:id="rId4"/>
    <p:sldId id="295" r:id="rId5"/>
    <p:sldId id="296" r:id="rId6"/>
    <p:sldId id="29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8" r:id="rId17"/>
    <p:sldId id="268" r:id="rId18"/>
    <p:sldId id="269" r:id="rId19"/>
    <p:sldId id="304" r:id="rId20"/>
    <p:sldId id="271" r:id="rId21"/>
    <p:sldId id="270" r:id="rId22"/>
    <p:sldId id="307" r:id="rId23"/>
    <p:sldId id="273" r:id="rId24"/>
    <p:sldId id="285" r:id="rId25"/>
    <p:sldId id="286" r:id="rId26"/>
    <p:sldId id="287" r:id="rId27"/>
    <p:sldId id="274" r:id="rId28"/>
    <p:sldId id="275" r:id="rId29"/>
    <p:sldId id="276" r:id="rId30"/>
    <p:sldId id="306" r:id="rId31"/>
    <p:sldId id="278" r:id="rId32"/>
    <p:sldId id="280" r:id="rId33"/>
    <p:sldId id="281" r:id="rId3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3B0F5C-98C4-49E9-863E-EC915D3F0F4C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DC5197-4C19-4D6E-9FAF-F7FFDC141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141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93;p3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Google Shape;94;p3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2926282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C5197-4C19-4D6E-9FAF-F7FFDC14195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61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200;p12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Google Shape;201;p1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231934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206;p13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Google Shape;207;p13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1231702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219;p14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Google Shape;220;p1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270063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254;p16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Google Shape;255;p1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2128806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254;p16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Google Shape;255;p1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1845794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267;p17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Google Shape;268;p17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2016767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280;p18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Google Shape;281;p1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395836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291;p19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Google Shape;292;p1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2077735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303;p20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Google Shape;304;p2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191581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02;p4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Google Shape;103;p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1047807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318;p21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Google Shape;319;p2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3978315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Google Shape;329;p22:notes"/>
          <p:cNvSpPr txBox="1">
            <a:spLocks noGrp="1"/>
          </p:cNvSpPr>
          <p:nvPr>
            <p:ph type="body" sz="quarter" idx="1"/>
          </p:nvPr>
        </p:nvSpPr>
        <p:spPr>
          <a:noFill/>
        </p:spPr>
        <p:txBody>
          <a:bodyPr/>
          <a:lstStyle/>
          <a:p>
            <a:pPr eaLnBrk="1"/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Google Shape;330;p22:notes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605423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336;p23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Google Shape;337;p23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1906774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349;p2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Google Shape;350;p2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929586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361;p26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Google Shape;362;p2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425308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18;p5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Google Shape;119;p5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47282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32;p6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Google Shape;133;p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219311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39;p7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Google Shape;140;p7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205257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46;p8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Google Shape;147;p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1001549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55;p9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Google Shape;156;p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161673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69;p10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Google Shape;170;p1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1976759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86;p11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Google Shape;187;p1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xmlns="" val="344191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5F7B7-AC01-46C5-BA16-8918CA743034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D42A-F85F-4EF3-9E15-867DDD275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92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5566-E73D-4B86-A07F-1DB5C4C36B10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169B-ECD3-4C02-B93A-43F054848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34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59F59-8A19-4DA7-9F19-88A06559D0C8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C701-5B7F-492E-BB5F-B6FC6666A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43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FA05-8F2C-42F0-8D53-4CF05172125C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43D5-E2B0-46D8-ADDB-D16DFDC55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3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4A7A-6930-4A12-A1D2-F0E6979671BE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1B08-552F-4B0D-9864-122A82106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87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0A8D-682B-4109-889E-F670882FBDCD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ACD7-18DD-42EE-AE24-8D500BB62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00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3AA8-70EC-4BD6-9008-235C8E7CA768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6B29-531E-476C-B390-9874B4A3B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179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76D4-B44A-41DE-85DB-D4478AD60558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4395-289C-450C-A4F1-28A935A59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98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96A3-457B-4C9A-A4B9-7DB178B4911C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196A-6D28-4C68-B93D-A2EF9115D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03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E5344-6F6F-464F-AD1B-7C7181B8852B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6E00-50EE-4D41-BD02-9DE381A7B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33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DD1A-B339-4B39-9554-48AC40226CD1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F7D8B-EAB3-41A3-9CB1-479D3082C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28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C83F7-196B-415C-A4A4-E4EFF8A5CD0A}" type="datetimeFigureOut">
              <a:rPr lang="ru-RU"/>
              <a:pPr>
                <a:defRPr/>
              </a:pPr>
              <a:t>12.05.2025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4945F8-A787-46E6-9EAB-E2FF554B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9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Чувашский государственный университет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Раритетная лаборатория физики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raritet.chuvsu.ru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Лекция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(РЭА).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cs-CZ" sz="3200" dirty="0" smtClean="0">
                <a:solidFill>
                  <a:srgbClr val="002060"/>
                </a:solidFill>
              </a:rPr>
              <a:t> </a:t>
            </a:r>
            <a:r>
              <a:rPr lang="ru-RU" alt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электрический ток в проводнике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			  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Сорокин Геннадий Михайлович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	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008063" y="1484313"/>
            <a:ext cx="1027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320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6577" y="1475118"/>
            <a:ext cx="182721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35;p18"/>
          <p:cNvSpPr>
            <a:spLocks noChangeArrowheads="1"/>
          </p:cNvSpPr>
          <p:nvPr/>
        </p:nvSpPr>
        <p:spPr bwMode="auto">
          <a:xfrm>
            <a:off x="723900" y="260350"/>
            <a:ext cx="96932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Сторонние силы.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Электродвижущая сила и напряжение.</a:t>
            </a:r>
          </a:p>
        </p:txBody>
      </p:sp>
      <p:sp>
        <p:nvSpPr>
          <p:cNvPr id="11267" name="Google Shape;136;p18"/>
          <p:cNvSpPr>
            <a:spLocks noChangeArrowheads="1"/>
          </p:cNvSpPr>
          <p:nvPr/>
        </p:nvSpPr>
        <p:spPr bwMode="auto">
          <a:xfrm>
            <a:off x="1677988" y="1608138"/>
            <a:ext cx="86423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Под действием сил электрического поля положительные заряды в проводнике перемещаются из точек с большим потенциалом (А) к точкам с меньшим потенциалом (В). Это приводит к выравниванию потенциалов и к прекращению тока. </a:t>
            </a:r>
          </a:p>
        </p:txBody>
      </p:sp>
      <p:sp>
        <p:nvSpPr>
          <p:cNvPr id="11268" name="Google Shape;137;p18"/>
          <p:cNvSpPr>
            <a:spLocks noChangeArrowheads="1"/>
          </p:cNvSpPr>
          <p:nvPr/>
        </p:nvSpPr>
        <p:spPr bwMode="auto">
          <a:xfrm>
            <a:off x="1774825" y="3860800"/>
            <a:ext cx="864235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Для существования постоянного тока необходимо наличие в электрической цепи устройства, в котором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происходит  движение положительных зарядов в обратном направлении, т. е. в сторону возрастания потенциала против сил электрического поля.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42;p19"/>
          <p:cNvSpPr>
            <a:spLocks noChangeArrowheads="1"/>
          </p:cNvSpPr>
          <p:nvPr/>
        </p:nvSpPr>
        <p:spPr bwMode="auto">
          <a:xfrm>
            <a:off x="1992313" y="188913"/>
            <a:ext cx="8351837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Перенос зарядов против сил электрического поля (разделение разноименных зарядов) возможен лишь только  с помощью сил не электростатического происхождения. Такие силы называют сторонними, а устройства, в которых они действуют – источники постоянного тока. </a:t>
            </a:r>
            <a:endParaRPr lang="ru-RU" altLang="ru-RU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3315" name="Google Shape;143;p19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781300"/>
            <a:ext cx="53276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Google Shape;144;p19"/>
          <p:cNvSpPr>
            <a:spLocks noChangeArrowheads="1"/>
          </p:cNvSpPr>
          <p:nvPr/>
        </p:nvSpPr>
        <p:spPr bwMode="auto">
          <a:xfrm>
            <a:off x="1992313" y="3340100"/>
            <a:ext cx="30241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(На рисунке потенциал в точке 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А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больше, чем потенциал в точке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В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50;p20"/>
          <p:cNvSpPr>
            <a:spLocks noChangeArrowheads="1"/>
          </p:cNvSpPr>
          <p:nvPr/>
        </p:nvSpPr>
        <p:spPr bwMode="auto">
          <a:xfrm>
            <a:off x="1847850" y="188913"/>
            <a:ext cx="864076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Возможная природа сторонних сил: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Calibri" panose="020F0502020204030204" pitchFamily="34" charset="0"/>
              <a:buAutoNum type="arabicPeriod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Электрохимические процессы (аккумуляторы, батарейки и др.).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Calibri" panose="020F0502020204030204" pitchFamily="34" charset="0"/>
              <a:buAutoNum type="arabicPeriod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Электромагнитные процессы (генератор переменного тока, МГД-генератор).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Calibri" panose="020F0502020204030204" pitchFamily="34" charset="0"/>
              <a:buAutoNum type="arabicPeriod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Фотоэлектрические процессы (фотоэлементы, солнечные батареи).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Calibri" panose="020F0502020204030204" pitchFamily="34" charset="0"/>
              <a:buAutoNum type="arabicPeriod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Тепловые процессы (термобатареи).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51;p20"/>
          <p:cNvSpPr>
            <a:spLocks noChangeArrowheads="1"/>
          </p:cNvSpPr>
          <p:nvPr/>
        </p:nvSpPr>
        <p:spPr bwMode="auto">
          <a:xfrm>
            <a:off x="1774825" y="3716338"/>
            <a:ext cx="8893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Физическая величина, равная отношению работы  А</a:t>
            </a:r>
            <a:r>
              <a:rPr lang="ru-RU" altLang="ru-RU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ст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сторонних сил при перемещении заряда вдоль электрической цепи к величине этого заряда, называется электродвижущей силой источника тока (ЭДС).</a:t>
            </a:r>
          </a:p>
        </p:txBody>
      </p:sp>
      <p:sp>
        <p:nvSpPr>
          <p:cNvPr id="15364" name="Google Shape;152;p20"/>
          <p:cNvSpPr>
            <a:spLocks noChangeArrowheads="1"/>
          </p:cNvSpPr>
          <p:nvPr/>
        </p:nvSpPr>
        <p:spPr bwMode="auto">
          <a:xfrm>
            <a:off x="5200650" y="5732463"/>
            <a:ext cx="4856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ЭДС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измеряется в вольтах (В).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5365" name="Google Shape;153;p20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589588"/>
            <a:ext cx="1054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58;p21"/>
          <p:cNvSpPr>
            <a:spLocks noChangeArrowheads="1"/>
          </p:cNvSpPr>
          <p:nvPr/>
        </p:nvSpPr>
        <p:spPr bwMode="auto">
          <a:xfrm>
            <a:off x="1935163" y="1628775"/>
            <a:ext cx="87487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Пусть      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– напряженность поля сторонних сил, а          </a:t>
            </a:r>
            <a:endParaRPr lang="ru-RU" altLang="ru-RU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– сила, действующая на заряды в этом поле,        – работа этой силы. Тогда:</a:t>
            </a:r>
          </a:p>
        </p:txBody>
      </p:sp>
      <p:sp>
        <p:nvSpPr>
          <p:cNvPr id="17411" name="Google Shape;160;p21"/>
          <p:cNvSpPr>
            <a:spLocks noChangeArrowheads="1"/>
          </p:cNvSpPr>
          <p:nvPr/>
        </p:nvSpPr>
        <p:spPr bwMode="auto">
          <a:xfrm>
            <a:off x="1919288" y="260350"/>
            <a:ext cx="84978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Участки электрической цепи, не содержащие источников тока, называются однородными, содержащие источники тока – неоднородными.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7412" name="Google Shape;161;p21"/>
          <p:cNvSpPr>
            <a:spLocks noChangeArrowheads="1"/>
          </p:cNvSpPr>
          <p:nvPr/>
        </p:nvSpPr>
        <p:spPr bwMode="auto">
          <a:xfrm>
            <a:off x="1935163" y="5084763"/>
            <a:ext cx="848201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ЭДС, действующая в электрической цепи, равна циркуляции вектора напряженности поля сторонних сил.</a:t>
            </a:r>
          </a:p>
        </p:txBody>
      </p:sp>
      <p:pic>
        <p:nvPicPr>
          <p:cNvPr id="17413" name="Google Shape;165;p2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660525"/>
            <a:ext cx="457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Google Shape;166;p21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133600"/>
            <a:ext cx="419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Google Shape;167;p21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3" y="2184400"/>
            <a:ext cx="44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88273" y="2864730"/>
            <a:ext cx="6635471" cy="11433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TextBox 2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90895" y="3872232"/>
            <a:ext cx="3630225" cy="11433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73;p22"/>
          <p:cNvSpPr>
            <a:spLocks noChangeArrowheads="1"/>
          </p:cNvSpPr>
          <p:nvPr/>
        </p:nvSpPr>
        <p:spPr bwMode="auto">
          <a:xfrm>
            <a:off x="2063750" y="333375"/>
            <a:ext cx="4598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Для участка цепи 1-2:</a:t>
            </a:r>
            <a:r>
              <a:rPr lang="ru-RU" altLang="ru-RU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74;p22"/>
          <p:cNvSpPr>
            <a:spLocks noChangeArrowheads="1"/>
          </p:cNvSpPr>
          <p:nvPr/>
        </p:nvSpPr>
        <p:spPr bwMode="auto">
          <a:xfrm>
            <a:off x="1919288" y="981075"/>
            <a:ext cx="8353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Если на  участке цепи 1-2 кроме сторонних сил действуют еще силы электростатического поля, то</a:t>
            </a:r>
          </a:p>
        </p:txBody>
      </p:sp>
      <p:sp>
        <p:nvSpPr>
          <p:cNvPr id="19460" name="Google Shape;175;p22"/>
          <p:cNvSpPr>
            <a:spLocks noChangeArrowheads="1"/>
          </p:cNvSpPr>
          <p:nvPr/>
        </p:nvSpPr>
        <p:spPr bwMode="auto">
          <a:xfrm>
            <a:off x="1919288" y="2924175"/>
            <a:ext cx="835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Пусть 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r>
              <a:rPr lang="ru-RU" altLang="ru-RU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=1Кл. Тогда</a:t>
            </a:r>
            <a:endParaRPr lang="ru-RU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461" name="Google Shape;177;p22"/>
          <p:cNvSpPr>
            <a:spLocks noChangeArrowheads="1"/>
          </p:cNvSpPr>
          <p:nvPr/>
        </p:nvSpPr>
        <p:spPr bwMode="auto">
          <a:xfrm>
            <a:off x="7464425" y="2924175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462" name="Google Shape;178;p22"/>
          <p:cNvSpPr>
            <a:spLocks noChangeArrowheads="1"/>
          </p:cNvSpPr>
          <p:nvPr/>
        </p:nvSpPr>
        <p:spPr bwMode="auto">
          <a:xfrm>
            <a:off x="2063750" y="3267075"/>
            <a:ext cx="6480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(напряжение на участке 1-2).</a:t>
            </a:r>
            <a:endParaRPr lang="ru-RU" altLang="ru-RU" sz="16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63" name="Google Shape;179;p22"/>
          <p:cNvSpPr>
            <a:spLocks noChangeArrowheads="1"/>
          </p:cNvSpPr>
          <p:nvPr/>
        </p:nvSpPr>
        <p:spPr bwMode="auto">
          <a:xfrm>
            <a:off x="1919288" y="3789363"/>
            <a:ext cx="87487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Напряжением на участке цепи  называется физическая величина, определяемая работой, совершаемой суммарным полем электростатических и сторонних сил при перемещении единичного положительного заряда на данном участке цепи.</a:t>
            </a:r>
          </a:p>
        </p:txBody>
      </p:sp>
      <p:sp>
        <p:nvSpPr>
          <p:cNvPr id="19464" name="Google Shape;180;p22"/>
          <p:cNvSpPr>
            <a:spLocks noChangeArrowheads="1"/>
          </p:cNvSpPr>
          <p:nvPr/>
        </p:nvSpPr>
        <p:spPr bwMode="auto">
          <a:xfrm>
            <a:off x="2597150" y="5724525"/>
            <a:ext cx="5076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Для однородного участка цепи: 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65" name="Google Shape;181;p22"/>
          <p:cNvSpPr>
            <a:spLocks noChangeArrowheads="1"/>
          </p:cNvSpPr>
          <p:nvPr/>
        </p:nvSpPr>
        <p:spPr bwMode="auto">
          <a:xfrm>
            <a:off x="152400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8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9466" name="Google Shape;184;p2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5988" y="5768975"/>
            <a:ext cx="1905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6421" y="138114"/>
            <a:ext cx="2454775" cy="828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TextBox 2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9202" y="2003771"/>
            <a:ext cx="7340598" cy="499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35880" y="2949617"/>
            <a:ext cx="3250890" cy="369332"/>
          </a:xfrm>
          <a:prstGeom prst="rect">
            <a:avLst/>
          </a:prstGeom>
          <a:blipFill>
            <a:blip r:embed="rId6" cstate="print"/>
            <a:stretch>
              <a:fillRect l="-1876" r="-188" b="-2666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91;p23"/>
          <p:cNvSpPr>
            <a:spLocks noChangeArrowheads="1"/>
          </p:cNvSpPr>
          <p:nvPr/>
        </p:nvSpPr>
        <p:spPr bwMode="auto">
          <a:xfrm>
            <a:off x="1847850" y="249238"/>
            <a:ext cx="741362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3. Законы Ома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Закон Ома для участка цепи.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507" name="Google Shape;192;p23"/>
          <p:cNvSpPr>
            <a:spLocks noChangeArrowheads="1"/>
          </p:cNvSpPr>
          <p:nvPr/>
        </p:nvSpPr>
        <p:spPr bwMode="auto">
          <a:xfrm>
            <a:off x="1847850" y="912813"/>
            <a:ext cx="74882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Сила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тока в проводнике прямо пропорциональна приложенному напряжению и обратно пропорционально сопротивлению проводника.</a:t>
            </a:r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1508" name="Google Shape;193;p2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670" y="5288603"/>
            <a:ext cx="8858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Google Shape;195;p23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2913" y="5300663"/>
            <a:ext cx="76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Google Shape;196;p23"/>
          <p:cNvSpPr>
            <a:spLocks noChangeArrowheads="1"/>
          </p:cNvSpPr>
          <p:nvPr/>
        </p:nvSpPr>
        <p:spPr bwMode="auto">
          <a:xfrm>
            <a:off x="4224338" y="5013325"/>
            <a:ext cx="61928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540" y="2905548"/>
            <a:ext cx="2724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44207" y="4896633"/>
            <a:ext cx="13239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4966" y="3241664"/>
            <a:ext cx="4555156" cy="33099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893" y="332509"/>
            <a:ext cx="11269683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</a:pPr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		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Электрическое сопротивление.</a:t>
            </a:r>
          </a:p>
          <a:p>
            <a:pPr eaLnBrk="1" hangingPunct="1">
              <a:lnSpc>
                <a:spcPct val="115000"/>
              </a:lnSpc>
              <a:buClr>
                <a:srgbClr val="000000"/>
              </a:buClr>
            </a:pP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R – электрическое сопротивление – характеризует способность  проводника проводить электрический ток.    Единица измерения – </a:t>
            </a:r>
            <a:r>
              <a:rPr lang="ru-RU" alt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ом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(Ом). </a:t>
            </a:r>
            <a:endParaRPr lang="ru-RU" alt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  <a:p>
            <a:pPr eaLnBrk="1" hangingPunct="1">
              <a:buClr>
                <a:srgbClr val="000000"/>
              </a:buClr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  Для однородного цилиндрического проводника: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409" y="3761105"/>
            <a:ext cx="8229601" cy="180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203;p24"/>
          <p:cNvSpPr>
            <a:spLocks noChangeArrowheads="1"/>
          </p:cNvSpPr>
          <p:nvPr/>
        </p:nvSpPr>
        <p:spPr bwMode="auto">
          <a:xfrm>
            <a:off x="1847850" y="44450"/>
            <a:ext cx="8496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Таблица удельных сопротивлений некоторых проводников при 0 °С</a:t>
            </a:r>
          </a:p>
        </p:txBody>
      </p:sp>
      <p:pic>
        <p:nvPicPr>
          <p:cNvPr id="23555" name="Google Shape;204;p2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128713"/>
            <a:ext cx="42894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210;p25"/>
          <p:cNvSpPr>
            <a:spLocks noChangeArrowheads="1"/>
          </p:cNvSpPr>
          <p:nvPr/>
        </p:nvSpPr>
        <p:spPr bwMode="auto">
          <a:xfrm>
            <a:off x="1919288" y="188913"/>
            <a:ext cx="84978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Зависимость удельного сопротивления от t :                          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xtBox 2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4910" y="958335"/>
            <a:ext cx="3497176" cy="369332"/>
          </a:xfrm>
          <a:prstGeom prst="rect">
            <a:avLst/>
          </a:prstGeom>
          <a:blipFill>
            <a:blip r:embed="rId3" cstate="print"/>
            <a:stretch>
              <a:fillRect l="-873" r="-524" b="-1967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0201" y="958335"/>
            <a:ext cx="2119619" cy="369332"/>
          </a:xfrm>
          <a:prstGeom prst="rect">
            <a:avLst/>
          </a:prstGeom>
          <a:blipFill>
            <a:blip r:embed="rId4" cstate="print"/>
            <a:stretch>
              <a:fillRect l="-2011" b="-2459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25605" name="Рисунок 5" descr="A16.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1974" y="2094313"/>
            <a:ext cx="3680608" cy="306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13325" y="5707063"/>
            <a:ext cx="2500313" cy="70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Закон Ома для замкнутой цепи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901" y="4249739"/>
            <a:ext cx="4442884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2684" y="1863726"/>
            <a:ext cx="4705349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5884" y="2016126"/>
            <a:ext cx="4705349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Содержание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Лекционные экспонаты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endParaRPr lang="ru-RU" altLang="ru-RU" sz="3200" dirty="0" smtClean="0"/>
          </a:p>
        </p:txBody>
      </p:sp>
      <p:sp>
        <p:nvSpPr>
          <p:cNvPr id="3" name="Объект 2"/>
          <p:cNvSpPr>
            <a:spLocks noGrp="1" noChangeArrowheads="1"/>
          </p:cNvSpPr>
          <p:nvPr>
            <p:ph idx="1"/>
          </p:nvPr>
        </p:nvSpPr>
        <p:spPr>
          <a:xfrm>
            <a:off x="1036320" y="2595153"/>
            <a:ext cx="10317480" cy="3581809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Электрический ток. Сила и плотность тока</a:t>
            </a: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2.Сторонние силы. Электродвижущая сила и напряжение</a:t>
            </a: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3.Законы Ома.</a:t>
            </a: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4.Последовательное и параллельное соединение проводников</a:t>
            </a: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5.Работа и мощность тока. Закон  Джоуля-Ленца</a:t>
            </a: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SzPts val="2800"/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6.Правила Кирхгофа для разветвленных цепей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211;p25"/>
          <p:cNvSpPr>
            <a:spLocks noChangeArrowheads="1"/>
          </p:cNvSpPr>
          <p:nvPr/>
        </p:nvSpPr>
        <p:spPr bwMode="auto">
          <a:xfrm>
            <a:off x="1941513" y="446088"/>
            <a:ext cx="849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Закон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Ома в дифференциальной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форме</a:t>
            </a:r>
            <a:endParaRPr lang="ru-RU" altLang="ru-RU" dirty="0">
              <a:solidFill>
                <a:srgbClr val="FF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7651" name="Google Shape;212;p25"/>
          <p:cNvSpPr>
            <a:spLocks noChangeArrowheads="1"/>
          </p:cNvSpPr>
          <p:nvPr/>
        </p:nvSpPr>
        <p:spPr bwMode="auto">
          <a:xfrm>
            <a:off x="558140" y="5047012"/>
            <a:ext cx="11032177" cy="97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Плотность тока в любой точке внутри проводника определяется произведением напряженности электрического поля в той же точке на удельную проводимость проводника.  </a:t>
            </a:r>
          </a:p>
        </p:txBody>
      </p:sp>
      <p:pic>
        <p:nvPicPr>
          <p:cNvPr id="27652" name="Google Shape;215;p25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6240" y="1551895"/>
            <a:ext cx="2717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Google Shape;216;p25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064" y="1732438"/>
            <a:ext cx="2184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3264" y="1183141"/>
            <a:ext cx="207645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4012" y="3241963"/>
            <a:ext cx="5790580" cy="129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223;p26"/>
          <p:cNvSpPr>
            <a:spLocks noChangeArrowheads="1"/>
          </p:cNvSpPr>
          <p:nvPr/>
        </p:nvSpPr>
        <p:spPr bwMode="auto">
          <a:xfrm>
            <a:off x="1920875" y="209550"/>
            <a:ext cx="86137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		Обобщенный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закон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Ома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675" name="Google Shape;224;p26"/>
          <p:cNvSpPr>
            <a:spLocks noChangeArrowheads="1"/>
          </p:cNvSpPr>
          <p:nvPr/>
        </p:nvSpPr>
        <p:spPr bwMode="auto">
          <a:xfrm>
            <a:off x="1631950" y="1989138"/>
            <a:ext cx="8820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Умножим скалярно обе части уравнения на вектор      :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8676" name="Google Shape;225;p26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011363"/>
            <a:ext cx="390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Google Shape;226;p26"/>
          <p:cNvSpPr>
            <a:spLocks noChangeArrowheads="1"/>
          </p:cNvSpPr>
          <p:nvPr/>
        </p:nvSpPr>
        <p:spPr bwMode="auto">
          <a:xfrm>
            <a:off x="1847850" y="3284538"/>
            <a:ext cx="86137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Так как, скалярное произведение совпадающих по направлению векторов    и       равно произведению их модулей, то</a:t>
            </a:r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28678" name="Google Shape;227;p26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888" y="3743325"/>
            <a:ext cx="23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Google Shape;228;p26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575" y="3743325"/>
            <a:ext cx="3905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97364" y="1330530"/>
            <a:ext cx="1992212" cy="456600"/>
          </a:xfrm>
          <a:prstGeom prst="rect">
            <a:avLst/>
          </a:prstGeom>
          <a:blipFill>
            <a:blip r:embed="rId5" cstate="print"/>
            <a:stretch>
              <a:fillRect t="-8000" r="-8563" b="-3333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TextBox 2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1328739"/>
            <a:ext cx="2395977" cy="568489"/>
          </a:xfrm>
          <a:prstGeom prst="rect">
            <a:avLst/>
          </a:prstGeom>
          <a:blipFill>
            <a:blip r:embed="rId6" cstate="print"/>
            <a:stretch>
              <a:fillRect l="-1018" t="-3226" r="-6870" b="-1075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TextBox 4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11117" y="2661198"/>
            <a:ext cx="3447547" cy="568489"/>
          </a:xfrm>
          <a:prstGeom prst="rect">
            <a:avLst/>
          </a:prstGeom>
          <a:blipFill>
            <a:blip r:embed="rId7" cstate="print"/>
            <a:stretch>
              <a:fillRect r="-336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TextBox 5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89229" y="4856477"/>
            <a:ext cx="3602396" cy="4664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TextBox 6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75869" y="4453498"/>
            <a:ext cx="4458465" cy="1110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TextBox 7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67113" y="5772464"/>
            <a:ext cx="2617511" cy="369332"/>
          </a:xfrm>
          <a:prstGeom prst="rect">
            <a:avLst/>
          </a:prstGeom>
          <a:blipFill>
            <a:blip r:embed="rId10" cstate="print"/>
            <a:stretch>
              <a:fillRect l="-3963" b="-3278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7384" y="320286"/>
            <a:ext cx="3017317" cy="118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8821" y="997927"/>
            <a:ext cx="7885217" cy="262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674" y="0"/>
            <a:ext cx="2278398" cy="97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828" y="4052042"/>
            <a:ext cx="7355878" cy="155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260;p28"/>
          <p:cNvSpPr>
            <a:spLocks noChangeArrowheads="1"/>
          </p:cNvSpPr>
          <p:nvPr/>
        </p:nvSpPr>
        <p:spPr bwMode="auto">
          <a:xfrm>
            <a:off x="1755775" y="112713"/>
            <a:ext cx="8732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2771" name="Google Shape;261;p28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975" y="2801938"/>
            <a:ext cx="42148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Google Shape;262;p28"/>
          <p:cNvSpPr>
            <a:spLocks noChangeArrowheads="1"/>
          </p:cNvSpPr>
          <p:nvPr/>
        </p:nvSpPr>
        <p:spPr bwMode="auto">
          <a:xfrm>
            <a:off x="3260725" y="1773238"/>
            <a:ext cx="69500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Последовательное соединение проводников</a:t>
            </a:r>
          </a:p>
        </p:txBody>
      </p:sp>
      <p:pic>
        <p:nvPicPr>
          <p:cNvPr id="32773" name="Google Shape;263;p2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650" y="5173663"/>
            <a:ext cx="5048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Прямоугольник 8"/>
          <p:cNvSpPr>
            <a:spLocks noChangeArrowheads="1"/>
          </p:cNvSpPr>
          <p:nvPr/>
        </p:nvSpPr>
        <p:spPr bwMode="auto">
          <a:xfrm>
            <a:off x="1703388" y="509588"/>
            <a:ext cx="79914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4. Последовательное и параллельное соединение проводников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Google Shape;257;p28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725" y="1295400"/>
            <a:ext cx="42783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Google Shape;260;p28"/>
          <p:cNvSpPr>
            <a:spLocks noChangeArrowheads="1"/>
          </p:cNvSpPr>
          <p:nvPr/>
        </p:nvSpPr>
        <p:spPr bwMode="auto">
          <a:xfrm>
            <a:off x="1755775" y="112713"/>
            <a:ext cx="8732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	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Параллельное соединение проводников</a:t>
            </a:r>
          </a:p>
        </p:txBody>
      </p:sp>
      <p:sp>
        <p:nvSpPr>
          <p:cNvPr id="34820" name="Google Shape;264;p28"/>
          <p:cNvSpPr>
            <a:spLocks noChangeArrowheads="1"/>
          </p:cNvSpPr>
          <p:nvPr/>
        </p:nvSpPr>
        <p:spPr bwMode="auto">
          <a:xfrm>
            <a:off x="1755775" y="5300663"/>
            <a:ext cx="5000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34821" name="Google Shape;265;p2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138" y="4243388"/>
            <a:ext cx="57340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270;p29"/>
          <p:cNvSpPr>
            <a:spLocks noChangeArrowheads="1"/>
          </p:cNvSpPr>
          <p:nvPr/>
        </p:nvSpPr>
        <p:spPr bwMode="auto">
          <a:xfrm>
            <a:off x="866899" y="554038"/>
            <a:ext cx="9170864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5. Работа и мощность тока. Закон Джоуля –Ленца</a:t>
            </a:r>
          </a:p>
        </p:txBody>
      </p:sp>
      <p:sp>
        <p:nvSpPr>
          <p:cNvPr id="36867" name="Google Shape;271;p29"/>
          <p:cNvSpPr>
            <a:spLocks noChangeArrowheads="1"/>
          </p:cNvSpPr>
          <p:nvPr/>
        </p:nvSpPr>
        <p:spPr bwMode="auto">
          <a:xfrm>
            <a:off x="2063750" y="1484313"/>
            <a:ext cx="79740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Определим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работу, которую совершают кулоновские силы на однородном участке цепи при перемещении заряда      . 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6868" name="Google Shape;272;p29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8363" y="1943307"/>
            <a:ext cx="409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Google Shape;273;p29"/>
          <p:cNvSpPr>
            <a:spLocks noChangeArrowheads="1"/>
          </p:cNvSpPr>
          <p:nvPr/>
        </p:nvSpPr>
        <p:spPr bwMode="auto">
          <a:xfrm>
            <a:off x="2063750" y="2997200"/>
            <a:ext cx="235387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Если      – напряжение на участке,     – сила тока, то за 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время       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через сечение проводника переносится заряд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6870" name="Google Shape;274;p29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5313" y="31051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Google Shape;275;p29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199" y="3827266"/>
            <a:ext cx="219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Google Shape;276;p29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760" y="4564062"/>
            <a:ext cx="323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Google Shape;277;p29"/>
          <p:cNvSpPr>
            <a:spLocks noChangeArrowheads="1"/>
          </p:cNvSpPr>
          <p:nvPr/>
        </p:nvSpPr>
        <p:spPr bwMode="auto">
          <a:xfrm>
            <a:off x="152400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8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36874" name="Google Shape;278;p29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263" y="3987800"/>
            <a:ext cx="1244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7012" y="2750875"/>
            <a:ext cx="5510151" cy="35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284;p30"/>
          <p:cNvSpPr>
            <a:spLocks noChangeArrowheads="1"/>
          </p:cNvSpPr>
          <p:nvPr/>
        </p:nvSpPr>
        <p:spPr bwMode="auto">
          <a:xfrm>
            <a:off x="2063750" y="1863725"/>
            <a:ext cx="8135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Если проводник неподвижный, то количество выделившегося в проводнике тепла равно работе сил электрического поля: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              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38915" name="Google Shape;285;p30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3645" y="3268003"/>
            <a:ext cx="1219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Google Shape;286;p30"/>
          <p:cNvSpPr>
            <a:spLocks noChangeArrowheads="1"/>
          </p:cNvSpPr>
          <p:nvPr/>
        </p:nvSpPr>
        <p:spPr bwMode="auto">
          <a:xfrm>
            <a:off x="1558925" y="3959225"/>
            <a:ext cx="61166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а закон Джоуля –Ленца примет вид:</a:t>
            </a:r>
          </a:p>
        </p:txBody>
      </p:sp>
      <p:pic>
        <p:nvPicPr>
          <p:cNvPr id="38917" name="Google Shape;287;p30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9175" y="4568825"/>
            <a:ext cx="50577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Google Shape;288;p30"/>
          <p:cNvSpPr>
            <a:spLocks noChangeArrowheads="1"/>
          </p:cNvSpPr>
          <p:nvPr/>
        </p:nvSpPr>
        <p:spPr bwMode="auto">
          <a:xfrm>
            <a:off x="2279650" y="404813"/>
            <a:ext cx="3071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Тогда работа тока: 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38919" name="Google Shape;289;p30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613" y="836613"/>
            <a:ext cx="4810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294;p31"/>
          <p:cNvSpPr>
            <a:spLocks noChangeArrowheads="1"/>
          </p:cNvSpPr>
          <p:nvPr/>
        </p:nvSpPr>
        <p:spPr bwMode="auto">
          <a:xfrm>
            <a:off x="2063750" y="371475"/>
            <a:ext cx="820896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Закон </a:t>
            </a:r>
            <a:r>
              <a:rPr lang="ru-RU" alt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Джоуля-Ленца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в дифференциальной форме</a:t>
            </a:r>
          </a:p>
        </p:txBody>
      </p:sp>
      <p:pic>
        <p:nvPicPr>
          <p:cNvPr id="40963" name="Google Shape;295;p3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660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Google Shape;296;p31"/>
          <p:cNvSpPr>
            <a:spLocks noChangeArrowheads="1"/>
          </p:cNvSpPr>
          <p:nvPr/>
        </p:nvSpPr>
        <p:spPr bwMode="auto">
          <a:xfrm>
            <a:off x="6831013" y="1906588"/>
            <a:ext cx="380206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Выделим в проводнике элементарный цилиндрический объем,                            </a:t>
            </a:r>
            <a:endParaRPr lang="ru-RU" altLang="ru-RU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Tx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</a:t>
            </a:r>
            <a:endParaRPr lang="ru-RU" altLang="ru-RU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965" name="Google Shape;297;p31"/>
          <p:cNvSpPr>
            <a:spLocks noChangeArrowheads="1"/>
          </p:cNvSpPr>
          <p:nvPr/>
        </p:nvSpPr>
        <p:spPr bwMode="auto">
          <a:xfrm>
            <a:off x="152400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8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66" name="Google Shape;299;p31"/>
          <p:cNvSpPr>
            <a:spLocks noChangeArrowheads="1"/>
          </p:cNvSpPr>
          <p:nvPr/>
        </p:nvSpPr>
        <p:spPr bwMode="auto">
          <a:xfrm>
            <a:off x="6831013" y="4524375"/>
            <a:ext cx="3586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Сопротивление которого, 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67" name="Google Shape;300;p31"/>
          <p:cNvSpPr>
            <a:spLocks noChangeArrowheads="1"/>
          </p:cNvSpPr>
          <p:nvPr/>
        </p:nvSpPr>
        <p:spPr bwMode="auto">
          <a:xfrm>
            <a:off x="152400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8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40968" name="Google Shape;301;p31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788" y="5084763"/>
            <a:ext cx="137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84472" y="3638312"/>
            <a:ext cx="1611916" cy="369332"/>
          </a:xfrm>
          <a:prstGeom prst="rect">
            <a:avLst/>
          </a:prstGeom>
          <a:blipFill>
            <a:blip r:embed="rId5" cstate="print"/>
            <a:stretch>
              <a:fillRect l="-3774" r="-3019" b="-833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308;p32"/>
          <p:cNvSpPr>
            <a:spLocks noChangeArrowheads="1"/>
          </p:cNvSpPr>
          <p:nvPr/>
        </p:nvSpPr>
        <p:spPr bwMode="auto">
          <a:xfrm>
            <a:off x="1882775" y="125413"/>
            <a:ext cx="84963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По закону Джоуля-Ленца в этом объеме за время    выделится количество тепла:</a:t>
            </a:r>
            <a:endParaRPr lang="ru-RU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3011" name="Google Shape;309;p3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11150"/>
            <a:ext cx="238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Google Shape;310;p32"/>
          <p:cNvSpPr>
            <a:spLocks noChangeArrowheads="1"/>
          </p:cNvSpPr>
          <p:nvPr/>
        </p:nvSpPr>
        <p:spPr bwMode="auto">
          <a:xfrm>
            <a:off x="1847850" y="2144713"/>
            <a:ext cx="85677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Количество тепла, выделяющееся за единицу времени в единице объема проводника называется удельной тепловой мощностью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          </a:t>
            </a: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,</a:t>
            </a: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3013" name="Google Shape;312;p3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96975"/>
            <a:ext cx="429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Google Shape;313;p32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341438"/>
            <a:ext cx="276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Google Shape;314;p32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338" y="3344863"/>
            <a:ext cx="927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Google Shape;315;p32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437063"/>
            <a:ext cx="3835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Google Shape;316;p32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589588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91918" y="3464515"/>
            <a:ext cx="1399357" cy="7012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322;p33"/>
          <p:cNvSpPr>
            <a:spLocks noChangeArrowheads="1"/>
          </p:cNvSpPr>
          <p:nvPr/>
        </p:nvSpPr>
        <p:spPr bwMode="auto">
          <a:xfrm>
            <a:off x="1687513" y="260350"/>
            <a:ext cx="80994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6. Правила Кирхгофа для  разветвленных цепей</a:t>
            </a:r>
          </a:p>
        </p:txBody>
      </p:sp>
      <p:sp>
        <p:nvSpPr>
          <p:cNvPr id="45059" name="Google Shape;323;p33"/>
          <p:cNvSpPr>
            <a:spLocks noChangeArrowheads="1"/>
          </p:cNvSpPr>
          <p:nvPr/>
        </p:nvSpPr>
        <p:spPr bwMode="auto">
          <a:xfrm>
            <a:off x="2122488" y="1082675"/>
            <a:ext cx="8297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Узлом электрической цепи называется точка, в которой сходятся более чем два тока. 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5060" name="Google Shape;324;p33"/>
          <p:cNvSpPr>
            <a:spLocks noChangeArrowheads="1"/>
          </p:cNvSpPr>
          <p:nvPr/>
        </p:nvSpPr>
        <p:spPr bwMode="auto">
          <a:xfrm>
            <a:off x="902525" y="2311400"/>
            <a:ext cx="5094514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Первое правило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Алгебраическая сумма токов, сходящихся в узле равна нулю</a:t>
            </a:r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45061" name="Google Shape;325;p3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517" y="2486787"/>
            <a:ext cx="1933190" cy="144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326;p33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525" y="4461187"/>
            <a:ext cx="2803691" cy="196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327;p33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911" y="5558155"/>
            <a:ext cx="3192627" cy="52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28910" y="1649516"/>
            <a:ext cx="4530580" cy="33417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Лекционные экспонаты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endParaRPr lang="ru-RU" altLang="ru-RU" dirty="0" smtClean="0"/>
          </a:p>
        </p:txBody>
      </p:sp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016" y="2430145"/>
            <a:ext cx="6096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810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3;p34"/>
          <p:cNvSpPr>
            <a:spLocks noChangeArrowheads="1"/>
          </p:cNvSpPr>
          <p:nvPr/>
        </p:nvSpPr>
        <p:spPr bwMode="auto">
          <a:xfrm>
            <a:off x="679451" y="681038"/>
            <a:ext cx="7232649" cy="5850390"/>
          </a:xfrm>
          <a:prstGeom prst="rect">
            <a:avLst/>
          </a:prstGeom>
          <a:noFill/>
          <a:ln>
            <a:noFill/>
          </a:ln>
        </p:spPr>
        <p:txBody>
          <a:bodyPr lIns="91421" tIns="45701" rIns="91421" bIns="45701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правило: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любом замкнутом контуре произвольной разветвленной электрической цепи алгебраическая сумма произведений сил токов на сопротивление соответствующих участков этого контура равна алгебраической сумме ЭДС, входящих в контур. 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48131" name="TextBox 1"/>
          <p:cNvSpPr txBox="1">
            <a:spLocks noMove="1" noResize="1"/>
          </p:cNvSpPr>
          <p:nvPr/>
        </p:nvSpPr>
        <p:spPr bwMode="auto">
          <a:xfrm>
            <a:off x="5001684" y="4029076"/>
            <a:ext cx="2910416" cy="1008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48132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3845" y="2042557"/>
            <a:ext cx="4254238" cy="448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339;p35"/>
          <p:cNvSpPr>
            <a:spLocks noChangeArrowheads="1"/>
          </p:cNvSpPr>
          <p:nvPr/>
        </p:nvSpPr>
        <p:spPr bwMode="auto">
          <a:xfrm>
            <a:off x="2063750" y="333375"/>
            <a:ext cx="82804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При решении задач рекомендуется следующий порядок действий:</a:t>
            </a:r>
          </a:p>
        </p:txBody>
      </p:sp>
      <p:sp>
        <p:nvSpPr>
          <p:cNvPr id="50179" name="Google Shape;340;p35"/>
          <p:cNvSpPr>
            <a:spLocks noChangeArrowheads="1"/>
          </p:cNvSpPr>
          <p:nvPr/>
        </p:nvSpPr>
        <p:spPr bwMode="auto">
          <a:xfrm>
            <a:off x="2063750" y="1471613"/>
            <a:ext cx="8280400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Noto Sans Symbols"/>
              <a:buChar char="∙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Произвольно (но с учетом первого правила Кирхгофа) выбрать и указать на схеме электрической цепи направление токов во всех сопротивлениях и ЭДС; 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Noto Sans Symbols"/>
              <a:buChar char="∙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Подсчитать число узлов в цепи (</a:t>
            </a:r>
            <a:r>
              <a:rPr lang="ru-RU" alt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и записать уравнения первого правила Кирхгофа для всех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-1 узлов; 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Noto Sans Symbols"/>
              <a:buChar char="∙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Выбрать положительное направление обхода, (например – по ходу часовой стрелки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);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Noto Sans Symbols"/>
              <a:buChar char="∙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Выделить произвольные замкнутые контуры в цепи и записать для них уравнения второго правила Кирхгофа.  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Noto Sans Symbols"/>
              <a:buChar char="∙"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Решить систему независимых уравнений относительно искомых величин. </a:t>
            </a:r>
            <a:endParaRPr lang="ru-RU" altLang="ru-RU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Noto Sans Symbols"/>
              <a:buChar char="∙"/>
            </a:pP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352;p37"/>
          <p:cNvSpPr>
            <a:spLocks noChangeArrowheads="1"/>
          </p:cNvSpPr>
          <p:nvPr/>
        </p:nvSpPr>
        <p:spPr bwMode="auto">
          <a:xfrm>
            <a:off x="1992313" y="404813"/>
            <a:ext cx="21463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Пример</a:t>
            </a:r>
          </a:p>
        </p:txBody>
      </p:sp>
      <p:pic>
        <p:nvPicPr>
          <p:cNvPr id="54275" name="Google Shape;353;p3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34963"/>
            <a:ext cx="58324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Google Shape;354;p37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788" y="5661025"/>
            <a:ext cx="2305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Google Shape;355;p37"/>
          <p:cNvSpPr>
            <a:spLocks noChangeArrowheads="1"/>
          </p:cNvSpPr>
          <p:nvPr/>
        </p:nvSpPr>
        <p:spPr bwMode="auto">
          <a:xfrm>
            <a:off x="6408738" y="4221163"/>
            <a:ext cx="271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(контур 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a-b-c-d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);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54278" name="Google Shape;356;p37"/>
          <p:cNvSpPr>
            <a:spLocks noChangeArrowheads="1"/>
          </p:cNvSpPr>
          <p:nvPr/>
        </p:nvSpPr>
        <p:spPr bwMode="auto">
          <a:xfrm>
            <a:off x="6416675" y="4868863"/>
            <a:ext cx="26320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(контур 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a-d-e-f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);</a:t>
            </a:r>
          </a:p>
        </p:txBody>
      </p:sp>
      <p:sp>
        <p:nvSpPr>
          <p:cNvPr id="54279" name="Google Shape;357;p37"/>
          <p:cNvSpPr>
            <a:spLocks noChangeArrowheads="1"/>
          </p:cNvSpPr>
          <p:nvPr/>
        </p:nvSpPr>
        <p:spPr bwMode="auto">
          <a:xfrm>
            <a:off x="6453188" y="5641975"/>
            <a:ext cx="1443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(узел 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54280" name="Google Shape;358;p37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292600"/>
            <a:ext cx="308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Google Shape;359;p37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013325"/>
            <a:ext cx="3136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365;p38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441575"/>
            <a:ext cx="7772400" cy="1158875"/>
          </a:xfrm>
        </p:spPr>
        <p:txBody>
          <a:bodyPr/>
          <a:lstStyle/>
          <a:p>
            <a:pPr algn="ctr" eaLnBrk="1" hangingPunct="1">
              <a:buSzPts val="1400"/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ru-RU" sz="3200" smtClean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631950"/>
            <a:ext cx="75342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596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188" y="536575"/>
            <a:ext cx="5638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889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сопротивления электрочайника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900" y="2187575"/>
            <a:ext cx="8480425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234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>
            <a:extLst/>
          </p:cNvPr>
          <p:cNvSpPr>
            <a:spLocks noChangeArrowheads="1"/>
          </p:cNvSpPr>
          <p:nvPr/>
        </p:nvSpPr>
        <p:spPr bwMode="auto">
          <a:xfrm>
            <a:off x="1774825" y="217488"/>
            <a:ext cx="8642350" cy="547687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45700" rIns="91425" bIns="45700"/>
          <a:lstStyle>
            <a:lvl1pPr marL="215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730250" indent="-51435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AutoNum type="arabicPeriod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Постоянный электрический ток в проводнике. </a:t>
            </a: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Сила и плотность тока.</a:t>
            </a:r>
          </a:p>
        </p:txBody>
      </p:sp>
      <p:sp>
        <p:nvSpPr>
          <p:cNvPr id="97" name="Google Shape;97;p15"/>
          <p:cNvSpPr>
            <a:spLocks noChangeArrowheads="1"/>
          </p:cNvSpPr>
          <p:nvPr/>
        </p:nvSpPr>
        <p:spPr bwMode="auto">
          <a:xfrm>
            <a:off x="1927225" y="1354138"/>
            <a:ext cx="84899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Непрерывное упорядоченное движение свободных носителей электрического заряда называется электрическим током.</a:t>
            </a:r>
          </a:p>
        </p:txBody>
      </p:sp>
      <p:sp>
        <p:nvSpPr>
          <p:cNvPr id="98" name="Google Shape;98;p15"/>
          <p:cNvSpPr>
            <a:spLocks noChangeArrowheads="1"/>
          </p:cNvSpPr>
          <p:nvPr/>
        </p:nvSpPr>
        <p:spPr bwMode="auto">
          <a:xfrm>
            <a:off x="1927225" y="2420938"/>
            <a:ext cx="8337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За направление электрического тока принято направление движения положительных свободных зарядов. </a:t>
            </a:r>
            <a:endParaRPr lang="ru-RU" altLang="ru-RU" sz="2400">
              <a:solidFill>
                <a:srgbClr val="000000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99" name="Google Shape;99;p15"/>
          <p:cNvSpPr>
            <a:spLocks noChangeArrowheads="1"/>
          </p:cNvSpPr>
          <p:nvPr/>
        </p:nvSpPr>
        <p:spPr bwMode="auto">
          <a:xfrm>
            <a:off x="731838" y="3549650"/>
            <a:ext cx="64023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Для существования постоянного электрического тока в проводнике необходимо:</a:t>
            </a:r>
          </a:p>
        </p:txBody>
      </p:sp>
      <p:sp>
        <p:nvSpPr>
          <p:cNvPr id="100" name="Google Shape;100;p15"/>
          <p:cNvSpPr>
            <a:spLocks noChangeArrowheads="1"/>
          </p:cNvSpPr>
          <p:nvPr/>
        </p:nvSpPr>
        <p:spPr bwMode="auto">
          <a:xfrm>
            <a:off x="1374775" y="4625975"/>
            <a:ext cx="64897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Times New Roman" panose="02020603050405020304" pitchFamily="18" charset="0"/>
              <a:buAutoNum type="arabicPeriod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Наличие свободных носителей заряда;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ts val="2800"/>
              <a:buFont typeface="Times New Roman" panose="02020603050405020304" pitchFamily="18" charset="0"/>
              <a:buAutoNum type="arabicPeriod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Наличие в проводнике постоянного электрического поля.</a:t>
            </a:r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6" name="Picture 2" descr="https://autovogdenie.ru/wp-content/uploads/2021/03/2021-03-19_10-10-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638" y="3146425"/>
            <a:ext cx="5059362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  <p:bldP spid="99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>
            <a:extLst/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25614" y="333376"/>
            <a:ext cx="8066456" cy="2721827"/>
          </a:xfrm>
          <a:prstGeom prst="rect">
            <a:avLst/>
          </a:prstGeom>
          <a:blipFill>
            <a:blip r:embed="rId3" cstate="print"/>
            <a:stretch>
              <a:fillRect l="-1134" r="-907" b="-40135"/>
            </a:stretch>
          </a:blipFill>
          <a:ln>
            <a:noFill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7171" name="Google Shape;109;p16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5388" y="952500"/>
            <a:ext cx="1076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1652588" y="3100388"/>
            <a:ext cx="8886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При неравномерном распределении силы тока по сечению проводника вводят вектор плотности тока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ru-RU" altLang="ru-RU" sz="2400"/>
          </a:p>
        </p:txBody>
      </p:sp>
      <p:pic>
        <p:nvPicPr>
          <p:cNvPr id="7173" name="Google Shape;111;p16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3450" y="3429000"/>
            <a:ext cx="23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1652588" y="3930650"/>
            <a:ext cx="8034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За направление  вектора       принимается направление вектора скорости       упорядоченного движения положительных зарядов.</a:t>
            </a:r>
            <a:endParaRPr lang="ru-RU" altLang="ru-RU" sz="2400"/>
          </a:p>
        </p:txBody>
      </p:sp>
      <p:pic>
        <p:nvPicPr>
          <p:cNvPr id="7175" name="Google Shape;112;p16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897313"/>
            <a:ext cx="23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Google Shape;116;p16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550" y="4292600"/>
            <a:ext cx="228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1652588" y="5241925"/>
            <a:ext cx="9345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численно равен отношению силы тока сквозь малый элемент площади поперечного сечения проводника, перпендикулярного направлению тока, к площади этого элемента:</a:t>
            </a:r>
            <a:endParaRPr lang="ru-RU" altLang="ru-RU" sz="2400"/>
          </a:p>
        </p:txBody>
      </p:sp>
      <p:pic>
        <p:nvPicPr>
          <p:cNvPr id="7178" name="Google Shape;114;p16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5613" y="5165725"/>
            <a:ext cx="23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6"/>
          <p:cNvSpPr txBox="1">
            <a:spLocks noChangeArrowheads="1"/>
          </p:cNvSpPr>
          <p:nvPr/>
        </p:nvSpPr>
        <p:spPr bwMode="auto">
          <a:xfrm>
            <a:off x="5638800" y="297180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" name="TextBox 9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085435" y="5004986"/>
            <a:ext cx="1556386" cy="10000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21;p17"/>
          <p:cNvSpPr>
            <a:spLocks noChangeArrowheads="1"/>
          </p:cNvSpPr>
          <p:nvPr/>
        </p:nvSpPr>
        <p:spPr bwMode="auto">
          <a:xfrm>
            <a:off x="1847850" y="203200"/>
            <a:ext cx="88201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Если:  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– концентрация носителей тока в проводнике,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– средняя скорость упорядоченного  движения зарядов в проводнике, 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– площадь поперечного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сечения проводника,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– элементарный заряд носителей</a:t>
            </a:r>
            <a:r>
              <a:rPr lang="ru-RU" altLang="ru-RU" sz="2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тока в проводнике (заряд электрона),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dt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– бесконечно малый промежуток времени, то </a:t>
            </a:r>
            <a:endParaRPr lang="ru-RU" altLang="ru-RU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219" name="Google Shape;124;p17"/>
          <p:cNvSpPr>
            <a:spLocks noChangeArrowheads="1"/>
          </p:cNvSpPr>
          <p:nvPr/>
        </p:nvSpPr>
        <p:spPr bwMode="auto">
          <a:xfrm>
            <a:off x="1847850" y="4076700"/>
            <a:ext cx="8820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Сила тока сквозь произвольную поверхность </a:t>
            </a:r>
            <a:r>
              <a:rPr lang="ru-RU" altLang="ru-RU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поэтому определяется как поток вектора</a:t>
            </a:r>
            <a:r>
              <a:rPr lang="ru-RU" altLang="ru-RU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9220" name="Google Shape;125;p1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1888" y="4554538"/>
            <a:ext cx="23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47850" y="2878396"/>
            <a:ext cx="3920689" cy="369332"/>
          </a:xfrm>
          <a:prstGeom prst="rect">
            <a:avLst/>
          </a:prstGeom>
          <a:blipFill>
            <a:blip r:embed="rId4" cstate="print"/>
            <a:stretch>
              <a:fillRect l="-3577" r="-1400" b="-3442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06609" y="2712453"/>
            <a:ext cx="2319161" cy="7012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TextBox 4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25770" y="2844348"/>
            <a:ext cx="1380954" cy="437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TextBox 5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48840" y="1064340"/>
            <a:ext cx="465897" cy="369332"/>
          </a:xfrm>
          <a:prstGeom prst="rect">
            <a:avLst/>
          </a:prstGeom>
          <a:blipFill>
            <a:blip r:embed="rId7" cstate="print"/>
            <a:stretch>
              <a:fillRect b="-166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TextBox 6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11867" y="5120935"/>
            <a:ext cx="1691553" cy="1145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858</Words>
  <Application>Microsoft Office PowerPoint</Application>
  <PresentationFormat>Произвольный</PresentationFormat>
  <Paragraphs>124</Paragraphs>
  <Slides>33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             Чувашский государственный университет   Раритетная лаборатория физики    raritet.chuvsu.ru     Лекция 14 (РЭА).  Постоянный электрический ток в проводнике            Лекцию подготовил           доцент кафедры общей физики        Сорокин Геннадий Михайлович       2025 год</vt:lpstr>
      <vt:lpstr>  Содержание  Лекционные экспонаты </vt:lpstr>
      <vt:lpstr>Лекционные экспонаты </vt:lpstr>
      <vt:lpstr>Слайд 4</vt:lpstr>
      <vt:lpstr>Слайд 5</vt:lpstr>
      <vt:lpstr>Расчет сопротивления электрочайника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Закон Ома для замкнутой цепи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13  Постоянный электрический ток  в проводнике</dc:title>
  <dc:creator>mcsmaill@mail.ru</dc:creator>
  <cp:lastModifiedBy>MF-300</cp:lastModifiedBy>
  <cp:revision>85</cp:revision>
  <dcterms:created xsi:type="dcterms:W3CDTF">2021-05-15T12:11:39Z</dcterms:created>
  <dcterms:modified xsi:type="dcterms:W3CDTF">2025-05-12T08:28:36Z</dcterms:modified>
</cp:coreProperties>
</file>